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3C3D8EA-F7D4-4617-8BA4-3A66C09DBDAF}" type="datetimeFigureOut">
              <a:rPr lang="en-US" smtClean="0"/>
              <a:t>1/24/2011</a:t>
            </a:fld>
            <a:endParaRPr lang="en-AU"/>
          </a:p>
        </p:txBody>
      </p:sp>
      <p:sp>
        <p:nvSpPr>
          <p:cNvPr id="19" name="Footer Placeholder 18"/>
          <p:cNvSpPr>
            <a:spLocks noGrp="1"/>
          </p:cNvSpPr>
          <p:nvPr>
            <p:ph type="ftr" sz="quarter" idx="11"/>
          </p:nvPr>
        </p:nvSpPr>
        <p:spPr/>
        <p:txBody>
          <a:bodyPr/>
          <a:lstStyle/>
          <a:p>
            <a:endParaRPr lang="en-AU"/>
          </a:p>
        </p:txBody>
      </p:sp>
      <p:sp>
        <p:nvSpPr>
          <p:cNvPr id="27" name="Slide Number Placeholder 26"/>
          <p:cNvSpPr>
            <a:spLocks noGrp="1"/>
          </p:cNvSpPr>
          <p:nvPr>
            <p:ph type="sldNum" sz="quarter" idx="12"/>
          </p:nvPr>
        </p:nvSpPr>
        <p:spPr/>
        <p:txBody>
          <a:bodyPr/>
          <a:lstStyle/>
          <a:p>
            <a:fld id="{D2B379F2-1434-4E6C-B9B1-8143F3323436}"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3C3D8EA-F7D4-4617-8BA4-3A66C09DBDAF}" type="datetimeFigureOut">
              <a:rPr lang="en-US" smtClean="0"/>
              <a:t>1/24/2011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2B379F2-1434-4E6C-B9B1-8143F3323436}"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3C3D8EA-F7D4-4617-8BA4-3A66C09DBDAF}" type="datetimeFigureOut">
              <a:rPr lang="en-US" smtClean="0"/>
              <a:t>1/24/2011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2B379F2-1434-4E6C-B9B1-8143F3323436}"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3C3D8EA-F7D4-4617-8BA4-3A66C09DBDAF}" type="datetimeFigureOut">
              <a:rPr lang="en-US" smtClean="0"/>
              <a:t>1/24/2011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2B379F2-1434-4E6C-B9B1-8143F3323436}"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3C3D8EA-F7D4-4617-8BA4-3A66C09DBDAF}" type="datetimeFigureOut">
              <a:rPr lang="en-US" smtClean="0"/>
              <a:t>1/24/2011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D2B379F2-1434-4E6C-B9B1-8143F3323436}"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3C3D8EA-F7D4-4617-8BA4-3A66C09DBDAF}" type="datetimeFigureOut">
              <a:rPr lang="en-US" smtClean="0"/>
              <a:t>1/24/2011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2B379F2-1434-4E6C-B9B1-8143F3323436}"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3C3D8EA-F7D4-4617-8BA4-3A66C09DBDAF}" type="datetimeFigureOut">
              <a:rPr lang="en-US" smtClean="0"/>
              <a:t>1/24/2011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D2B379F2-1434-4E6C-B9B1-8143F3323436}"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3C3D8EA-F7D4-4617-8BA4-3A66C09DBDAF}" type="datetimeFigureOut">
              <a:rPr lang="en-US" smtClean="0"/>
              <a:t>1/24/2011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D2B379F2-1434-4E6C-B9B1-8143F3323436}"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C3D8EA-F7D4-4617-8BA4-3A66C09DBDAF}" type="datetimeFigureOut">
              <a:rPr lang="en-US" smtClean="0"/>
              <a:t>1/24/2011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D2B379F2-1434-4E6C-B9B1-8143F3323436}"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3C3D8EA-F7D4-4617-8BA4-3A66C09DBDAF}" type="datetimeFigureOut">
              <a:rPr lang="en-US" smtClean="0"/>
              <a:t>1/24/2011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D2B379F2-1434-4E6C-B9B1-8143F3323436}"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3C3D8EA-F7D4-4617-8BA4-3A66C09DBDAF}" type="datetimeFigureOut">
              <a:rPr lang="en-US" smtClean="0"/>
              <a:t>1/24/2011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xfrm>
            <a:off x="8077200" y="6356350"/>
            <a:ext cx="609600" cy="365125"/>
          </a:xfrm>
        </p:spPr>
        <p:txBody>
          <a:bodyPr/>
          <a:lstStyle/>
          <a:p>
            <a:fld id="{D2B379F2-1434-4E6C-B9B1-8143F3323436}" type="slidenum">
              <a:rPr lang="en-AU" smtClean="0"/>
              <a:t>‹#›</a:t>
            </a:fld>
            <a:endParaRPr lang="en-A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3C3D8EA-F7D4-4617-8BA4-3A66C09DBDAF}" type="datetimeFigureOut">
              <a:rPr lang="en-US" smtClean="0"/>
              <a:t>1/24/2011</a:t>
            </a:fld>
            <a:endParaRPr lang="en-A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A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2B379F2-1434-4E6C-B9B1-8143F3323436}" type="slidenum">
              <a:rPr lang="en-AU" smtClean="0"/>
              <a:t>‹#›</a:t>
            </a:fld>
            <a:endParaRPr lang="en-A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Management Skills</a:t>
            </a:r>
            <a:endParaRPr lang="en-AU" dirty="0"/>
          </a:p>
        </p:txBody>
      </p:sp>
      <p:sp>
        <p:nvSpPr>
          <p:cNvPr id="3" name="Subtitle 2"/>
          <p:cNvSpPr>
            <a:spLocks noGrp="1"/>
          </p:cNvSpPr>
          <p:nvPr>
            <p:ph type="subTitle" idx="1"/>
          </p:nvPr>
        </p:nvSpPr>
        <p:spPr/>
        <p:txBody>
          <a:bodyPr/>
          <a:lstStyle/>
          <a:p>
            <a:endParaRPr lang="en-AU"/>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Stress Management</a:t>
            </a:r>
            <a:endParaRPr lang="en-AU" dirty="0"/>
          </a:p>
        </p:txBody>
      </p:sp>
      <p:sp>
        <p:nvSpPr>
          <p:cNvPr id="3" name="Content Placeholder 2"/>
          <p:cNvSpPr>
            <a:spLocks noGrp="1"/>
          </p:cNvSpPr>
          <p:nvPr>
            <p:ph idx="1"/>
          </p:nvPr>
        </p:nvSpPr>
        <p:spPr/>
        <p:txBody>
          <a:bodyPr>
            <a:normAutofit fontScale="77500" lnSpcReduction="20000"/>
          </a:bodyPr>
          <a:lstStyle/>
          <a:p>
            <a:r>
              <a:rPr lang="en-AU" dirty="0" smtClean="0"/>
              <a:t>Stress has negative connotations, not always the case.</a:t>
            </a:r>
          </a:p>
          <a:p>
            <a:endParaRPr lang="en-AU" dirty="0" smtClean="0"/>
          </a:p>
          <a:p>
            <a:r>
              <a:rPr lang="en-AU" dirty="0" smtClean="0"/>
              <a:t>Positive side of stress is that it is an activator that challenges us and helps us achieve goals.</a:t>
            </a:r>
          </a:p>
          <a:p>
            <a:endParaRPr lang="en-AU" dirty="0" smtClean="0"/>
          </a:p>
          <a:p>
            <a:r>
              <a:rPr lang="en-AU" dirty="0" smtClean="0"/>
              <a:t>Too much stress is a negative and may have the opposite affect and lead to deeper issues.</a:t>
            </a:r>
          </a:p>
          <a:p>
            <a:endParaRPr lang="en-AU" dirty="0" smtClean="0"/>
          </a:p>
          <a:p>
            <a:r>
              <a:rPr lang="en-AU" dirty="0" smtClean="0"/>
              <a:t>Stress management is about managing the levels of stress that develop in employees while they are working.</a:t>
            </a:r>
          </a:p>
          <a:p>
            <a:endParaRPr lang="en-AU" dirty="0" smtClean="0"/>
          </a:p>
          <a:p>
            <a:r>
              <a:rPr lang="en-AU" dirty="0" smtClean="0"/>
              <a:t>Some ways to manage stress include better time management, delegation of tasks (both skills in themselves), flexible work arrangements, providing leave if necessary and providing activities to reduce stress such as exercise and social get-togethers.</a:t>
            </a:r>
            <a:endParaRPr lang="en-A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4000" dirty="0" smtClean="0"/>
              <a:t>Problem Solving and Decision Making</a:t>
            </a:r>
            <a:endParaRPr lang="en-AU" sz="4000" dirty="0"/>
          </a:p>
        </p:txBody>
      </p:sp>
      <p:sp>
        <p:nvSpPr>
          <p:cNvPr id="3" name="Content Placeholder 2"/>
          <p:cNvSpPr>
            <a:spLocks noGrp="1"/>
          </p:cNvSpPr>
          <p:nvPr>
            <p:ph idx="1"/>
          </p:nvPr>
        </p:nvSpPr>
        <p:spPr/>
        <p:txBody>
          <a:bodyPr/>
          <a:lstStyle/>
          <a:p>
            <a:r>
              <a:rPr lang="en-AU" dirty="0" smtClean="0"/>
              <a:t>These skills can be grouped together as one is usually the outcome of the other.</a:t>
            </a:r>
          </a:p>
          <a:p>
            <a:endParaRPr lang="en-AU" dirty="0" smtClean="0"/>
          </a:p>
          <a:p>
            <a:r>
              <a:rPr lang="en-AU" dirty="0" smtClean="0"/>
              <a:t>Problem solving involves finding and implementing a course of action to correct an unworkable situation.</a:t>
            </a:r>
          </a:p>
          <a:p>
            <a:endParaRPr lang="en-AU" dirty="0" smtClean="0"/>
          </a:p>
          <a:p>
            <a:r>
              <a:rPr lang="en-AU" dirty="0" smtClean="0"/>
              <a:t>Decision making is the process of identifying the options available and then choosing a specific course of action.</a:t>
            </a:r>
            <a:endParaRPr lang="en-A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4000" dirty="0" smtClean="0"/>
              <a:t>Problem Solving and Decision Making</a:t>
            </a:r>
            <a:endParaRPr lang="en-AU" sz="4000" dirty="0"/>
          </a:p>
        </p:txBody>
      </p:sp>
      <p:sp>
        <p:nvSpPr>
          <p:cNvPr id="3" name="Content Placeholder 2"/>
          <p:cNvSpPr>
            <a:spLocks noGrp="1"/>
          </p:cNvSpPr>
          <p:nvPr>
            <p:ph idx="1"/>
          </p:nvPr>
        </p:nvSpPr>
        <p:spPr/>
        <p:txBody>
          <a:bodyPr/>
          <a:lstStyle/>
          <a:p>
            <a:r>
              <a:rPr lang="en-AU" dirty="0" smtClean="0"/>
              <a:t>A six step approach (slightly different to one in book):</a:t>
            </a:r>
          </a:p>
          <a:p>
            <a:endParaRPr lang="en-AU" dirty="0" smtClean="0"/>
          </a:p>
          <a:p>
            <a:r>
              <a:rPr lang="en-AU" dirty="0" smtClean="0"/>
              <a:t>Step 1: </a:t>
            </a:r>
            <a:r>
              <a:rPr lang="en-AU" u="sng" dirty="0" smtClean="0"/>
              <a:t>D</a:t>
            </a:r>
            <a:r>
              <a:rPr lang="en-AU" dirty="0" smtClean="0"/>
              <a:t>efine the objective</a:t>
            </a:r>
          </a:p>
          <a:p>
            <a:r>
              <a:rPr lang="en-AU" dirty="0" smtClean="0"/>
              <a:t>Step 2 </a:t>
            </a:r>
            <a:r>
              <a:rPr lang="en-AU" u="sng" dirty="0" smtClean="0"/>
              <a:t>O</a:t>
            </a:r>
            <a:r>
              <a:rPr lang="en-AU" dirty="0" smtClean="0"/>
              <a:t>utline the facts</a:t>
            </a:r>
          </a:p>
          <a:p>
            <a:r>
              <a:rPr lang="en-AU" dirty="0" smtClean="0"/>
              <a:t>Step 3: </a:t>
            </a:r>
            <a:r>
              <a:rPr lang="en-AU" u="sng" dirty="0" smtClean="0"/>
              <a:t>D</a:t>
            </a:r>
            <a:r>
              <a:rPr lang="en-AU" dirty="0" smtClean="0"/>
              <a:t>evelop alternative solutions</a:t>
            </a:r>
          </a:p>
          <a:p>
            <a:r>
              <a:rPr lang="en-AU" dirty="0" smtClean="0"/>
              <a:t>Step 4: </a:t>
            </a:r>
            <a:r>
              <a:rPr lang="en-AU" u="sng" dirty="0" smtClean="0"/>
              <a:t>S</a:t>
            </a:r>
            <a:r>
              <a:rPr lang="en-AU" dirty="0" smtClean="0"/>
              <a:t>elect and implement a solution</a:t>
            </a:r>
          </a:p>
          <a:p>
            <a:r>
              <a:rPr lang="en-AU" dirty="0" smtClean="0"/>
              <a:t>Step 5: </a:t>
            </a:r>
            <a:r>
              <a:rPr lang="en-AU" u="sng" dirty="0" smtClean="0"/>
              <a:t>E</a:t>
            </a:r>
            <a:r>
              <a:rPr lang="en-AU" dirty="0" smtClean="0"/>
              <a:t>valuate the solution.</a:t>
            </a:r>
          </a:p>
          <a:p>
            <a:endParaRPr lang="en-AU" dirty="0" smtClean="0"/>
          </a:p>
          <a:p>
            <a:r>
              <a:rPr lang="en-AU" dirty="0" smtClean="0"/>
              <a:t>You need to be able to </a:t>
            </a:r>
            <a:r>
              <a:rPr lang="en-AU" i="1" dirty="0" smtClean="0"/>
              <a:t>explain</a:t>
            </a:r>
            <a:r>
              <a:rPr lang="en-AU" dirty="0" smtClean="0"/>
              <a:t> and </a:t>
            </a:r>
            <a:r>
              <a:rPr lang="en-AU" i="1" dirty="0" smtClean="0"/>
              <a:t>apply</a:t>
            </a:r>
            <a:r>
              <a:rPr lang="en-AU" dirty="0" smtClean="0"/>
              <a:t> these steps.</a:t>
            </a:r>
            <a:endParaRPr lang="en-AU" i="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Time Management</a:t>
            </a:r>
            <a:endParaRPr lang="en-AU" dirty="0"/>
          </a:p>
        </p:txBody>
      </p:sp>
      <p:sp>
        <p:nvSpPr>
          <p:cNvPr id="3" name="Content Placeholder 2"/>
          <p:cNvSpPr>
            <a:spLocks noGrp="1"/>
          </p:cNvSpPr>
          <p:nvPr>
            <p:ph idx="1"/>
          </p:nvPr>
        </p:nvSpPr>
        <p:spPr/>
        <p:txBody>
          <a:bodyPr/>
          <a:lstStyle/>
          <a:p>
            <a:r>
              <a:rPr lang="en-AU" dirty="0" smtClean="0"/>
              <a:t>Time is a precious resource which needs managing.</a:t>
            </a:r>
          </a:p>
          <a:p>
            <a:endParaRPr lang="en-AU" dirty="0" smtClean="0"/>
          </a:p>
          <a:p>
            <a:r>
              <a:rPr lang="en-AU" dirty="0" smtClean="0"/>
              <a:t>Involves the ability to prioritise tasks, set deadlines, review progress and delegate.</a:t>
            </a:r>
            <a:endParaRPr lang="en-A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Emotional Intelligent (EQ)</a:t>
            </a:r>
            <a:endParaRPr lang="en-AU" dirty="0"/>
          </a:p>
        </p:txBody>
      </p:sp>
      <p:sp>
        <p:nvSpPr>
          <p:cNvPr id="3" name="Content Placeholder 2"/>
          <p:cNvSpPr>
            <a:spLocks noGrp="1"/>
          </p:cNvSpPr>
          <p:nvPr>
            <p:ph idx="1"/>
          </p:nvPr>
        </p:nvSpPr>
        <p:spPr/>
        <p:txBody>
          <a:bodyPr/>
          <a:lstStyle/>
          <a:p>
            <a:r>
              <a:rPr lang="en-AU" dirty="0" smtClean="0"/>
              <a:t>The skill of identifying, assessing and managing the emotions of self and others.</a:t>
            </a:r>
          </a:p>
          <a:p>
            <a:endParaRPr lang="en-AU" dirty="0" smtClean="0"/>
          </a:p>
          <a:p>
            <a:r>
              <a:rPr lang="en-AU" dirty="0" smtClean="0"/>
              <a:t>A manager high in Emotional Intelligence uses clear communication, is sensitive to others needs and non threatening.</a:t>
            </a:r>
          </a:p>
          <a:p>
            <a:endParaRPr lang="en-AU" dirty="0" smtClean="0"/>
          </a:p>
          <a:p>
            <a:r>
              <a:rPr lang="en-AU" dirty="0" smtClean="0"/>
              <a:t>Empathy (seeing things from other’s point of view) plays a large part of EQ.</a:t>
            </a: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Introduction</a:t>
            </a:r>
            <a:endParaRPr lang="en-AU" dirty="0"/>
          </a:p>
        </p:txBody>
      </p:sp>
      <p:sp>
        <p:nvSpPr>
          <p:cNvPr id="3" name="Content Placeholder 2"/>
          <p:cNvSpPr>
            <a:spLocks noGrp="1"/>
          </p:cNvSpPr>
          <p:nvPr>
            <p:ph idx="1"/>
          </p:nvPr>
        </p:nvSpPr>
        <p:spPr/>
        <p:txBody>
          <a:bodyPr>
            <a:normAutofit/>
          </a:bodyPr>
          <a:lstStyle/>
          <a:p>
            <a:r>
              <a:rPr lang="en-AU" sz="2000" dirty="0" smtClean="0"/>
              <a:t>Management skills are closely related to management styles and to each other.</a:t>
            </a:r>
          </a:p>
          <a:p>
            <a:endParaRPr lang="en-AU" sz="2000" dirty="0" smtClean="0"/>
          </a:p>
          <a:p>
            <a:r>
              <a:rPr lang="en-AU" sz="2000" dirty="0" smtClean="0"/>
              <a:t>No manager is required to use these skills constantly and different styles draw more heavily on different skills more often than others.</a:t>
            </a:r>
          </a:p>
          <a:p>
            <a:endParaRPr lang="en-AU" sz="2000" dirty="0" smtClean="0"/>
          </a:p>
          <a:p>
            <a:r>
              <a:rPr lang="en-AU" sz="2000" dirty="0" err="1" smtClean="0"/>
              <a:t>Karpin</a:t>
            </a:r>
            <a:r>
              <a:rPr lang="en-AU" sz="2000" dirty="0" smtClean="0"/>
              <a:t> Report suggested modern managers need better ‘soft’ and ‘people’ skills.</a:t>
            </a:r>
          </a:p>
          <a:p>
            <a:endParaRPr lang="en-AU" sz="2000" dirty="0" smtClean="0"/>
          </a:p>
          <a:p>
            <a:r>
              <a:rPr lang="en-AU" sz="2000" dirty="0" smtClean="0"/>
              <a:t>The skills identified included:</a:t>
            </a:r>
          </a:p>
          <a:p>
            <a:endParaRPr lang="en-AU" dirty="0"/>
          </a:p>
        </p:txBody>
      </p:sp>
      <p:graphicFrame>
        <p:nvGraphicFramePr>
          <p:cNvPr id="4" name="Table 3"/>
          <p:cNvGraphicFramePr>
            <a:graphicFrameLocks noGrp="1"/>
          </p:cNvGraphicFramePr>
          <p:nvPr/>
        </p:nvGraphicFramePr>
        <p:xfrm>
          <a:off x="261950" y="5500702"/>
          <a:ext cx="8667768" cy="1214446"/>
        </p:xfrm>
        <a:graphic>
          <a:graphicData uri="http://schemas.openxmlformats.org/drawingml/2006/table">
            <a:tbl>
              <a:tblPr firstRow="1" bandRow="1">
                <a:tableStyleId>{5C22544A-7EE6-4342-B048-85BDC9FD1C3A}</a:tableStyleId>
              </a:tblPr>
              <a:tblGrid>
                <a:gridCol w="4333884"/>
                <a:gridCol w="4333884"/>
              </a:tblGrid>
              <a:tr h="1214446">
                <a:tc>
                  <a:txBody>
                    <a:bodyPr/>
                    <a:lstStyle/>
                    <a:p>
                      <a:r>
                        <a:rPr lang="en-AU" dirty="0" smtClean="0"/>
                        <a:t>Communication</a:t>
                      </a:r>
                    </a:p>
                    <a:p>
                      <a:r>
                        <a:rPr lang="en-AU" dirty="0" smtClean="0"/>
                        <a:t>Delegation</a:t>
                      </a:r>
                    </a:p>
                    <a:p>
                      <a:r>
                        <a:rPr lang="en-AU" dirty="0" smtClean="0"/>
                        <a:t>Negotiation</a:t>
                      </a:r>
                    </a:p>
                    <a:p>
                      <a:r>
                        <a:rPr lang="en-AU" dirty="0" smtClean="0"/>
                        <a:t>Team</a:t>
                      </a:r>
                      <a:r>
                        <a:rPr lang="en-AU" baseline="0" dirty="0" smtClean="0"/>
                        <a:t>work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baseline="0" dirty="0" smtClean="0"/>
                        <a:t>Stress Management</a:t>
                      </a:r>
                      <a:endParaRPr lang="en-AU" dirty="0" smtClean="0"/>
                    </a:p>
                    <a:p>
                      <a:r>
                        <a:rPr lang="en-AU" dirty="0" smtClean="0"/>
                        <a:t>Problem solving and Decision making</a:t>
                      </a:r>
                    </a:p>
                    <a:p>
                      <a:r>
                        <a:rPr lang="en-AU" dirty="0" smtClean="0"/>
                        <a:t>Time management</a:t>
                      </a:r>
                    </a:p>
                    <a:p>
                      <a:r>
                        <a:rPr lang="en-AU" dirty="0" smtClean="0"/>
                        <a:t>Emotional intelligence</a:t>
                      </a:r>
                      <a:endParaRPr lang="en-AU" dirty="0"/>
                    </a:p>
                  </a:txBody>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Communication</a:t>
            </a:r>
            <a:endParaRPr lang="en-AU" dirty="0"/>
          </a:p>
        </p:txBody>
      </p:sp>
      <p:sp>
        <p:nvSpPr>
          <p:cNvPr id="3" name="Content Placeholder 2"/>
          <p:cNvSpPr>
            <a:spLocks noGrp="1"/>
          </p:cNvSpPr>
          <p:nvPr>
            <p:ph idx="1"/>
          </p:nvPr>
        </p:nvSpPr>
        <p:spPr/>
        <p:txBody>
          <a:bodyPr/>
          <a:lstStyle/>
          <a:p>
            <a:r>
              <a:rPr lang="en-AU" dirty="0" smtClean="0"/>
              <a:t>Involves the ability to transfer information from a sender to a receiver, and to listen to feedback.</a:t>
            </a:r>
          </a:p>
          <a:p>
            <a:endParaRPr lang="en-AU" dirty="0" smtClean="0"/>
          </a:p>
          <a:p>
            <a:r>
              <a:rPr lang="en-AU" dirty="0" smtClean="0"/>
              <a:t>It also involves the maintenance of good relationships</a:t>
            </a:r>
          </a:p>
          <a:p>
            <a:endParaRPr lang="en-AU" dirty="0" smtClean="0"/>
          </a:p>
          <a:p>
            <a:r>
              <a:rPr lang="en-AU" dirty="0" smtClean="0"/>
              <a:t>Communication is fundamental t almost everything that occurs in an organisation.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Communication: Forms</a:t>
            </a:r>
            <a:endParaRPr lang="en-AU" dirty="0"/>
          </a:p>
        </p:txBody>
      </p:sp>
      <p:sp>
        <p:nvSpPr>
          <p:cNvPr id="3" name="Content Placeholder 2"/>
          <p:cNvSpPr>
            <a:spLocks noGrp="1"/>
          </p:cNvSpPr>
          <p:nvPr>
            <p:ph idx="1"/>
          </p:nvPr>
        </p:nvSpPr>
        <p:spPr/>
        <p:txBody>
          <a:bodyPr>
            <a:normAutofit lnSpcReduction="10000"/>
          </a:bodyPr>
          <a:lstStyle/>
          <a:p>
            <a:r>
              <a:rPr lang="en-AU" dirty="0" smtClean="0"/>
              <a:t>One-to-one personal communication</a:t>
            </a:r>
          </a:p>
          <a:p>
            <a:endParaRPr lang="en-AU" dirty="0" smtClean="0"/>
          </a:p>
          <a:p>
            <a:r>
              <a:rPr lang="en-AU" dirty="0" smtClean="0"/>
              <a:t>Written communication (memos, reports, emails, letters)</a:t>
            </a:r>
          </a:p>
          <a:p>
            <a:endParaRPr lang="en-AU" dirty="0" smtClean="0"/>
          </a:p>
          <a:p>
            <a:r>
              <a:rPr lang="en-AU" dirty="0" smtClean="0"/>
              <a:t>Committees</a:t>
            </a:r>
          </a:p>
          <a:p>
            <a:endParaRPr lang="en-AU" dirty="0" smtClean="0"/>
          </a:p>
          <a:p>
            <a:r>
              <a:rPr lang="en-AU" dirty="0" smtClean="0"/>
              <a:t>Conferences</a:t>
            </a:r>
          </a:p>
          <a:p>
            <a:endParaRPr lang="en-AU" dirty="0" smtClean="0"/>
          </a:p>
          <a:p>
            <a:r>
              <a:rPr lang="en-AU" dirty="0" smtClean="0"/>
              <a:t>Networks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Communication: Noise</a:t>
            </a:r>
            <a:endParaRPr lang="en-AU" dirty="0"/>
          </a:p>
        </p:txBody>
      </p:sp>
      <p:sp>
        <p:nvSpPr>
          <p:cNvPr id="3" name="Content Placeholder 2"/>
          <p:cNvSpPr>
            <a:spLocks noGrp="1"/>
          </p:cNvSpPr>
          <p:nvPr>
            <p:ph idx="1"/>
          </p:nvPr>
        </p:nvSpPr>
        <p:spPr/>
        <p:txBody>
          <a:bodyPr/>
          <a:lstStyle/>
          <a:p>
            <a:r>
              <a:rPr lang="en-AU" dirty="0" smtClean="0"/>
              <a:t>Noise in communication blocks or distorts the message.</a:t>
            </a:r>
          </a:p>
          <a:p>
            <a:endParaRPr lang="en-AU" dirty="0" smtClean="0"/>
          </a:p>
          <a:p>
            <a:r>
              <a:rPr lang="en-AU" dirty="0" smtClean="0"/>
              <a:t>Noise can arise from:</a:t>
            </a:r>
          </a:p>
          <a:p>
            <a:pPr lvl="2"/>
            <a:r>
              <a:rPr lang="en-AU" dirty="0" smtClean="0"/>
              <a:t>Physical distractions</a:t>
            </a:r>
          </a:p>
          <a:p>
            <a:pPr lvl="2"/>
            <a:r>
              <a:rPr lang="en-AU" dirty="0" smtClean="0"/>
              <a:t>Ineffective or unsuitable communications technology</a:t>
            </a:r>
          </a:p>
          <a:p>
            <a:pPr lvl="2"/>
            <a:r>
              <a:rPr lang="en-AU" dirty="0" smtClean="0"/>
              <a:t>The words used</a:t>
            </a:r>
          </a:p>
          <a:p>
            <a:pPr lvl="2"/>
            <a:r>
              <a:rPr lang="en-AU" dirty="0" smtClean="0"/>
              <a:t>The receiver’s view of the sender</a:t>
            </a:r>
          </a:p>
          <a:p>
            <a:pPr lvl="2"/>
            <a:r>
              <a:rPr lang="en-AU" dirty="0" smtClean="0"/>
              <a:t>Cultural differences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Communication: Reducing Noise</a:t>
            </a:r>
            <a:endParaRPr lang="en-AU" dirty="0"/>
          </a:p>
        </p:txBody>
      </p:sp>
      <p:sp>
        <p:nvSpPr>
          <p:cNvPr id="3" name="Content Placeholder 2"/>
          <p:cNvSpPr>
            <a:spLocks noGrp="1"/>
          </p:cNvSpPr>
          <p:nvPr>
            <p:ph idx="1"/>
          </p:nvPr>
        </p:nvSpPr>
        <p:spPr/>
        <p:txBody>
          <a:bodyPr/>
          <a:lstStyle/>
          <a:p>
            <a:r>
              <a:rPr lang="en-AU" dirty="0" smtClean="0"/>
              <a:t>Noise can be lowered in a number of ways including:</a:t>
            </a:r>
          </a:p>
          <a:p>
            <a:pPr lvl="1"/>
            <a:r>
              <a:rPr lang="en-AU" dirty="0" smtClean="0"/>
              <a:t>Planning a suitable time and place</a:t>
            </a:r>
          </a:p>
          <a:p>
            <a:pPr lvl="1"/>
            <a:r>
              <a:rPr lang="en-AU" dirty="0" smtClean="0"/>
              <a:t>Trialling and adjusting communications technology in advance</a:t>
            </a:r>
          </a:p>
          <a:p>
            <a:pPr lvl="1"/>
            <a:r>
              <a:rPr lang="en-AU" dirty="0" smtClean="0"/>
              <a:t>Using simple and clear communication</a:t>
            </a:r>
          </a:p>
          <a:p>
            <a:pPr lvl="1"/>
            <a:r>
              <a:rPr lang="en-AU" dirty="0" smtClean="0"/>
              <a:t>Attempting to stimulate interest and maintain attention</a:t>
            </a:r>
          </a:p>
          <a:p>
            <a:pPr lvl="1"/>
            <a:r>
              <a:rPr lang="en-AU" dirty="0" smtClean="0"/>
              <a:t>Seeking feedback from the receivers to confirm understanding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Delegation</a:t>
            </a:r>
            <a:endParaRPr lang="en-AU" dirty="0"/>
          </a:p>
        </p:txBody>
      </p:sp>
      <p:sp>
        <p:nvSpPr>
          <p:cNvPr id="3" name="Content Placeholder 2"/>
          <p:cNvSpPr>
            <a:spLocks noGrp="1"/>
          </p:cNvSpPr>
          <p:nvPr>
            <p:ph idx="1"/>
          </p:nvPr>
        </p:nvSpPr>
        <p:spPr/>
        <p:txBody>
          <a:bodyPr>
            <a:normAutofit fontScale="85000" lnSpcReduction="20000"/>
          </a:bodyPr>
          <a:lstStyle/>
          <a:p>
            <a:r>
              <a:rPr lang="en-AU" dirty="0" smtClean="0"/>
              <a:t>The transfer of authority and responsibility from a manager to an employee to carry out specific activities.</a:t>
            </a:r>
          </a:p>
          <a:p>
            <a:endParaRPr lang="en-AU" dirty="0" smtClean="0"/>
          </a:p>
          <a:p>
            <a:r>
              <a:rPr lang="en-AU" dirty="0" smtClean="0"/>
              <a:t>Significant tasks are handed over by management to an employee.</a:t>
            </a:r>
          </a:p>
          <a:p>
            <a:endParaRPr lang="en-AU" dirty="0" smtClean="0"/>
          </a:p>
          <a:p>
            <a:r>
              <a:rPr lang="en-AU" dirty="0" smtClean="0"/>
              <a:t>Delegation is an appropriate skill to use in order to manage time effectively and to enable staff to use new skills.  It also allows smooth flow of production due to absenteeism as employees can ‘step up’.</a:t>
            </a:r>
          </a:p>
          <a:p>
            <a:endParaRPr lang="en-AU" dirty="0" smtClean="0"/>
          </a:p>
          <a:p>
            <a:r>
              <a:rPr lang="en-AU" dirty="0" smtClean="0"/>
              <a:t>A manager needs to ensure that they don’t delegate tasks above the ability of the employees and provide support to those employees who are taking on new tasks.</a:t>
            </a:r>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Negotiation</a:t>
            </a:r>
            <a:endParaRPr lang="en-AU" dirty="0"/>
          </a:p>
        </p:txBody>
      </p:sp>
      <p:sp>
        <p:nvSpPr>
          <p:cNvPr id="3" name="Content Placeholder 2"/>
          <p:cNvSpPr>
            <a:spLocks noGrp="1"/>
          </p:cNvSpPr>
          <p:nvPr>
            <p:ph idx="1"/>
          </p:nvPr>
        </p:nvSpPr>
        <p:spPr/>
        <p:txBody>
          <a:bodyPr/>
          <a:lstStyle/>
          <a:p>
            <a:r>
              <a:rPr lang="en-AU" dirty="0" smtClean="0"/>
              <a:t>The process of reaching an </a:t>
            </a:r>
            <a:r>
              <a:rPr lang="en-AU" b="1" dirty="0" smtClean="0"/>
              <a:t>agreement</a:t>
            </a:r>
            <a:r>
              <a:rPr lang="en-AU" dirty="0" smtClean="0"/>
              <a:t> through discussion and compromise.</a:t>
            </a:r>
          </a:p>
          <a:p>
            <a:endParaRPr lang="en-AU" dirty="0" smtClean="0"/>
          </a:p>
          <a:p>
            <a:r>
              <a:rPr lang="en-AU" dirty="0" smtClean="0"/>
              <a:t>The objective of negotiations should be to reach a win-win situation for the parties involved.</a:t>
            </a:r>
          </a:p>
          <a:p>
            <a:endParaRPr lang="en-AU" dirty="0" smtClean="0"/>
          </a:p>
          <a:p>
            <a:r>
              <a:rPr lang="en-AU" dirty="0" smtClean="0"/>
              <a:t>Picture??</a:t>
            </a:r>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Teamwork</a:t>
            </a:r>
            <a:endParaRPr lang="en-AU" dirty="0"/>
          </a:p>
        </p:txBody>
      </p:sp>
      <p:sp>
        <p:nvSpPr>
          <p:cNvPr id="3" name="Content Placeholder 2"/>
          <p:cNvSpPr>
            <a:spLocks noGrp="1"/>
          </p:cNvSpPr>
          <p:nvPr>
            <p:ph idx="1"/>
          </p:nvPr>
        </p:nvSpPr>
        <p:spPr/>
        <p:txBody>
          <a:bodyPr/>
          <a:lstStyle/>
          <a:p>
            <a:r>
              <a:rPr lang="en-AU" dirty="0" smtClean="0"/>
              <a:t>Being able to work with, and lead teams very important skill.</a:t>
            </a:r>
          </a:p>
          <a:p>
            <a:endParaRPr lang="en-AU" dirty="0" smtClean="0"/>
          </a:p>
          <a:p>
            <a:r>
              <a:rPr lang="en-AU" dirty="0" smtClean="0"/>
              <a:t>Utilises a number of other skills such as communication, negotiation, emotional intelligence and problem-solving.</a:t>
            </a:r>
          </a:p>
          <a:p>
            <a:endParaRPr lang="en-AU" dirty="0" smtClean="0"/>
          </a:p>
          <a:p>
            <a:r>
              <a:rPr lang="en-AU" dirty="0" smtClean="0"/>
              <a:t>Teamwork implies that managers need to act more as facilitators and not impose their authority on team members.</a:t>
            </a:r>
            <a:endParaRPr lang="en-A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171</TotalTime>
  <Words>702</Words>
  <Application>Microsoft Office PowerPoint</Application>
  <PresentationFormat>On-screen Show (4:3)</PresentationFormat>
  <Paragraphs>105</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Flow</vt:lpstr>
      <vt:lpstr>Management Skills</vt:lpstr>
      <vt:lpstr>Introduction</vt:lpstr>
      <vt:lpstr>Communication</vt:lpstr>
      <vt:lpstr>Communication: Forms</vt:lpstr>
      <vt:lpstr>Communication: Noise</vt:lpstr>
      <vt:lpstr>Communication: Reducing Noise</vt:lpstr>
      <vt:lpstr>Delegation</vt:lpstr>
      <vt:lpstr>Negotiation</vt:lpstr>
      <vt:lpstr>Teamwork</vt:lpstr>
      <vt:lpstr>Stress Management</vt:lpstr>
      <vt:lpstr>Problem Solving and Decision Making</vt:lpstr>
      <vt:lpstr>Problem Solving and Decision Making</vt:lpstr>
      <vt:lpstr>Time Management</vt:lpstr>
      <vt:lpstr>Emotional Intelligent (EQ)</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Management Skills</dc:title>
  <dc:creator>Education</dc:creator>
  <cp:lastModifiedBy>Education</cp:lastModifiedBy>
  <cp:revision>18</cp:revision>
  <dcterms:created xsi:type="dcterms:W3CDTF">2011-01-24T05:07:02Z</dcterms:created>
  <dcterms:modified xsi:type="dcterms:W3CDTF">2011-01-24T07:58:30Z</dcterms:modified>
</cp:coreProperties>
</file>